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7DE280-F9FB-4559-A333-5F25623DD892}" v="5" dt="2023-05-17T16:48:47.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7" d="100"/>
          <a:sy n="107" d="100"/>
        </p:scale>
        <p:origin x="96" y="3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otr Tomczak" userId="115103b5-7695-4a9f-a555-5656c8fcaa5d" providerId="ADAL" clId="{237DE280-F9FB-4559-A333-5F25623DD892}"/>
    <pc:docChg chg="undo custSel modSld">
      <pc:chgData name="Piotr Tomczak" userId="115103b5-7695-4a9f-a555-5656c8fcaa5d" providerId="ADAL" clId="{237DE280-F9FB-4559-A333-5F25623DD892}" dt="2023-05-17T16:56:49.218" v="1436" actId="1076"/>
      <pc:docMkLst>
        <pc:docMk/>
      </pc:docMkLst>
      <pc:sldChg chg="addSp delSp modSp mod">
        <pc:chgData name="Piotr Tomczak" userId="115103b5-7695-4a9f-a555-5656c8fcaa5d" providerId="ADAL" clId="{237DE280-F9FB-4559-A333-5F25623DD892}" dt="2023-05-17T16:56:49.218" v="1436" actId="1076"/>
        <pc:sldMkLst>
          <pc:docMk/>
          <pc:sldMk cId="1568487154" sldId="256"/>
        </pc:sldMkLst>
        <pc:spChg chg="mod">
          <ac:chgData name="Piotr Tomczak" userId="115103b5-7695-4a9f-a555-5656c8fcaa5d" providerId="ADAL" clId="{237DE280-F9FB-4559-A333-5F25623DD892}" dt="2023-05-17T16:56:23.621" v="1431" actId="20577"/>
          <ac:spMkLst>
            <pc:docMk/>
            <pc:sldMk cId="1568487154" sldId="256"/>
            <ac:spMk id="31" creationId="{6D58967A-D47B-10C7-5678-11C0717434D4}"/>
          </ac:spMkLst>
        </pc:spChg>
        <pc:spChg chg="add mod">
          <ac:chgData name="Piotr Tomczak" userId="115103b5-7695-4a9f-a555-5656c8fcaa5d" providerId="ADAL" clId="{237DE280-F9FB-4559-A333-5F25623DD892}" dt="2023-05-17T16:43:27.359" v="163" actId="207"/>
          <ac:spMkLst>
            <pc:docMk/>
            <pc:sldMk cId="1568487154" sldId="256"/>
            <ac:spMk id="32" creationId="{F4D21BF6-E2E2-7708-1EAE-B8ADF7F851E5}"/>
          </ac:spMkLst>
        </pc:spChg>
        <pc:spChg chg="add del mod">
          <ac:chgData name="Piotr Tomczak" userId="115103b5-7695-4a9f-a555-5656c8fcaa5d" providerId="ADAL" clId="{237DE280-F9FB-4559-A333-5F25623DD892}" dt="2023-05-17T16:42:44.160" v="159"/>
          <ac:spMkLst>
            <pc:docMk/>
            <pc:sldMk cId="1568487154" sldId="256"/>
            <ac:spMk id="33" creationId="{1D2A8A82-0CAF-6F6A-5753-CC65428AAE83}"/>
          </ac:spMkLst>
        </pc:spChg>
        <pc:spChg chg="add mod">
          <ac:chgData name="Piotr Tomczak" userId="115103b5-7695-4a9f-a555-5656c8fcaa5d" providerId="ADAL" clId="{237DE280-F9FB-4559-A333-5F25623DD892}" dt="2023-05-17T16:56:06.731" v="1427" actId="1076"/>
          <ac:spMkLst>
            <pc:docMk/>
            <pc:sldMk cId="1568487154" sldId="256"/>
            <ac:spMk id="34" creationId="{22662513-6454-0E8A-E89F-40CD2420497A}"/>
          </ac:spMkLst>
        </pc:spChg>
        <pc:spChg chg="add mod">
          <ac:chgData name="Piotr Tomczak" userId="115103b5-7695-4a9f-a555-5656c8fcaa5d" providerId="ADAL" clId="{237DE280-F9FB-4559-A333-5F25623DD892}" dt="2023-05-17T16:56:49.218" v="1436" actId="1076"/>
          <ac:spMkLst>
            <pc:docMk/>
            <pc:sldMk cId="1568487154" sldId="256"/>
            <ac:spMk id="35" creationId="{A32096DC-77D5-E752-DEE6-084B902F4CD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B31524-08C4-DA9B-1750-A37EDA23A778}"/>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C89281D-697A-B131-77F8-55DAF6A78A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FD71C864-B893-6908-3005-AAA41161543F}"/>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2C9F5A5E-5EDA-2343-34C5-12EC987A212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52A6C17-849F-274A-3D14-93C082392505}"/>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118453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256ABB-A204-A0EF-5053-FDCF421250A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1F1225E-E3E4-9BEA-511B-C54C57A916F0}"/>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837E5B1-D764-3EBA-DFD7-9AF8F19CB671}"/>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ECC7EDB5-3247-5485-0DE9-49A5E5CAE3C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0EFBEA-32EF-3695-8873-7C848D91BA97}"/>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2234667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6AA79A1-00BE-F4F3-75BB-5D70F0C6AE9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AC1BD09-C9F4-EEE9-42C9-8012569B017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20816A0-45E5-4715-8BA8-6CE157563D0E}"/>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5D9936F7-0959-8746-9659-6A6A975D382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905F6F-A662-73AC-F84F-3CD36BD8C6B3}"/>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421688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9F0C1-80D5-94D5-A843-A4D74C18D9B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060FF04-3B25-FF7D-BCC5-D4168238A3A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114C930-04E2-F9CF-FD9F-806477822494}"/>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43EAFE9E-7B13-2765-ED30-6FF3D78F3A1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506CE73-3892-3F4A-594A-CB20382D1C09}"/>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42887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2F2DDF-CE9E-2D19-9E72-B85DE168667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E11EF33-3633-B34D-54C7-FC4D78E275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ADF0CF0E-641A-8704-D515-181D6EEA1C94}"/>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33639411-4181-B582-6288-E3A8AEBA9C1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8F06241-E39E-192A-FBC6-660C34616B6D}"/>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40929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52A61C-63EC-CACC-62EB-F65D841476B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99A3DDB-C156-2C71-AED3-4AA37E9336D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C1753D2D-D6D7-79AA-3036-80ABA9A83461}"/>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65CCDA1-70E1-DA3B-5694-B07701C59396}"/>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6" name="Symbol zastępczy stopki 5">
            <a:extLst>
              <a:ext uri="{FF2B5EF4-FFF2-40B4-BE49-F238E27FC236}">
                <a16:creationId xmlns:a16="http://schemas.microsoft.com/office/drawing/2014/main" id="{B343F055-0234-8990-6F61-E107FBC121C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68F3D25-CA81-B0E1-6107-DDDAA4FCDD02}"/>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2845121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6AFB0-28BA-1BB7-7AC2-7CD17DB337AE}"/>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F37932B-5A3A-1146-673A-036A6017A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2374679C-9985-B919-B7AC-82D9A1F65B76}"/>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98BC6B2-AB1D-D2BC-BF2B-DD3DE743A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91A8D9F-A2EC-70C1-488A-752B33532D0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8400D95-32DB-6530-1D67-94D9FFD845AC}"/>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8" name="Symbol zastępczy stopki 7">
            <a:extLst>
              <a:ext uri="{FF2B5EF4-FFF2-40B4-BE49-F238E27FC236}">
                <a16:creationId xmlns:a16="http://schemas.microsoft.com/office/drawing/2014/main" id="{0C3094A0-AA0D-91F8-0849-B18578FC469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8BEAA41-AA1D-4BFA-D372-FF4A16A0443C}"/>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168821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A42136-9E6D-0C5D-531A-A4DA5DC9651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8957FE7-D23D-EB0E-1085-19AF96676D89}"/>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4" name="Symbol zastępczy stopki 3">
            <a:extLst>
              <a:ext uri="{FF2B5EF4-FFF2-40B4-BE49-F238E27FC236}">
                <a16:creationId xmlns:a16="http://schemas.microsoft.com/office/drawing/2014/main" id="{08A70ADD-A730-D9AE-9227-0CFCF5311AF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AA54B9E-80B8-6F8B-7195-281DCC142694}"/>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2016052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1EAC945-09DA-E9D7-B80B-4F9AEC7DEAA3}"/>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3" name="Symbol zastępczy stopki 2">
            <a:extLst>
              <a:ext uri="{FF2B5EF4-FFF2-40B4-BE49-F238E27FC236}">
                <a16:creationId xmlns:a16="http://schemas.microsoft.com/office/drawing/2014/main" id="{359CC4BF-CEBF-7DB8-F33F-DC293E6C923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39C1F745-653D-3492-793A-EA95B6232CFC}"/>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115720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97EAF3-19B6-F7C8-2BE4-AF47318A4D2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FD72B3B9-918E-EC42-8CE6-6224A6B905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1C5EC67-204C-3E19-CB61-987C2D7C4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8CED4D3-0F6E-5970-D15E-856F0A376E27}"/>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6" name="Symbol zastępczy stopki 5">
            <a:extLst>
              <a:ext uri="{FF2B5EF4-FFF2-40B4-BE49-F238E27FC236}">
                <a16:creationId xmlns:a16="http://schemas.microsoft.com/office/drawing/2014/main" id="{E366B0C5-3EDC-BA97-DCD1-FF697882524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C620511-06C7-A17F-FACB-7F598E235F9F}"/>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50467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D5FC81-3023-D52F-F7B8-870F253E2E3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917BF20-A296-637A-6610-9FABAE8ACC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819ED85-D98C-4D35-FE2E-386FC8DA0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18B902F-2CD4-4047-3C3A-7CFD75FC6586}"/>
              </a:ext>
            </a:extLst>
          </p:cNvPr>
          <p:cNvSpPr>
            <a:spLocks noGrp="1"/>
          </p:cNvSpPr>
          <p:nvPr>
            <p:ph type="dt" sz="half" idx="10"/>
          </p:nvPr>
        </p:nvSpPr>
        <p:spPr/>
        <p:txBody>
          <a:bodyPr/>
          <a:lstStyle/>
          <a:p>
            <a:fld id="{6E84CD8A-C83E-47DE-B123-68A5CE3AD622}" type="datetimeFigureOut">
              <a:rPr lang="pl-PL" smtClean="0"/>
              <a:t>17 maj 2023</a:t>
            </a:fld>
            <a:endParaRPr lang="pl-PL"/>
          </a:p>
        </p:txBody>
      </p:sp>
      <p:sp>
        <p:nvSpPr>
          <p:cNvPr id="6" name="Symbol zastępczy stopki 5">
            <a:extLst>
              <a:ext uri="{FF2B5EF4-FFF2-40B4-BE49-F238E27FC236}">
                <a16:creationId xmlns:a16="http://schemas.microsoft.com/office/drawing/2014/main" id="{25B790EE-736C-8904-4770-C7E41CA87A8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F06A230-B30C-6CBA-4280-C05A55974BA4}"/>
              </a:ext>
            </a:extLst>
          </p:cNvPr>
          <p:cNvSpPr>
            <a:spLocks noGrp="1"/>
          </p:cNvSpPr>
          <p:nvPr>
            <p:ph type="sldNum" sz="quarter" idx="12"/>
          </p:nvPr>
        </p:nvSpPr>
        <p:spPr/>
        <p:txBody>
          <a:bodyPr/>
          <a:lstStyle/>
          <a:p>
            <a:fld id="{E9B2A545-D25F-4FD9-BA5F-2E7B302A6396}" type="slidenum">
              <a:rPr lang="pl-PL" smtClean="0"/>
              <a:t>‹#›</a:t>
            </a:fld>
            <a:endParaRPr lang="pl-PL"/>
          </a:p>
        </p:txBody>
      </p:sp>
    </p:spTree>
    <p:extLst>
      <p:ext uri="{BB962C8B-B14F-4D97-AF65-F5344CB8AC3E}">
        <p14:creationId xmlns:p14="http://schemas.microsoft.com/office/powerpoint/2010/main" val="4243340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9010650-17AD-8CD9-9A79-5D8F1C158A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9C48795E-9E48-72AA-C99F-C70FC00A04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64B6D1C-2933-0069-6B39-3AC67F95B2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4CD8A-C83E-47DE-B123-68A5CE3AD622}" type="datetimeFigureOut">
              <a:rPr lang="pl-PL" smtClean="0"/>
              <a:t>17 maj 2023</a:t>
            </a:fld>
            <a:endParaRPr lang="pl-PL"/>
          </a:p>
        </p:txBody>
      </p:sp>
      <p:sp>
        <p:nvSpPr>
          <p:cNvPr id="5" name="Symbol zastępczy stopki 4">
            <a:extLst>
              <a:ext uri="{FF2B5EF4-FFF2-40B4-BE49-F238E27FC236}">
                <a16:creationId xmlns:a16="http://schemas.microsoft.com/office/drawing/2014/main" id="{CC4CD794-3917-6DC7-ACE8-C1F4674975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7A7A35E-B793-BA73-41DD-D4D285AE8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2A545-D25F-4FD9-BA5F-2E7B302A6396}" type="slidenum">
              <a:rPr lang="pl-PL" smtClean="0"/>
              <a:t>‹#›</a:t>
            </a:fld>
            <a:endParaRPr lang="pl-PL"/>
          </a:p>
        </p:txBody>
      </p:sp>
    </p:spTree>
    <p:extLst>
      <p:ext uri="{BB962C8B-B14F-4D97-AF65-F5344CB8AC3E}">
        <p14:creationId xmlns:p14="http://schemas.microsoft.com/office/powerpoint/2010/main" val="1110582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3FD049F7-6F51-873D-63E1-1B1D2AB3F846}"/>
              </a:ext>
            </a:extLst>
          </p:cNvPr>
          <p:cNvSpPr txBox="1"/>
          <p:nvPr/>
        </p:nvSpPr>
        <p:spPr>
          <a:xfrm>
            <a:off x="315310" y="397291"/>
            <a:ext cx="1374753" cy="861774"/>
          </a:xfrm>
          <a:prstGeom prst="rect">
            <a:avLst/>
          </a:prstGeom>
          <a:solidFill>
            <a:schemeClr val="accent1">
              <a:lumMod val="60000"/>
              <a:lumOff val="40000"/>
            </a:schemeClr>
          </a:solidFill>
        </p:spPr>
        <p:txBody>
          <a:bodyPr wrap="square" rtlCol="0">
            <a:spAutoFit/>
          </a:bodyPr>
          <a:lstStyle/>
          <a:p>
            <a:pPr algn="ctr"/>
            <a:r>
              <a:rPr lang="pl-PL" sz="1000" dirty="0"/>
              <a:t>LIDER ZESPOŁU</a:t>
            </a:r>
          </a:p>
          <a:p>
            <a:pPr algn="ctr"/>
            <a:r>
              <a:rPr lang="pl-PL" sz="800" dirty="0"/>
              <a:t>Nastawienie na rozwój zespołu, procesów, wsparcie zarządu w rozwoju organizacji, rozwój relacji z klientem</a:t>
            </a:r>
          </a:p>
        </p:txBody>
      </p:sp>
      <p:sp>
        <p:nvSpPr>
          <p:cNvPr id="8" name="pole tekstowe 7">
            <a:extLst>
              <a:ext uri="{FF2B5EF4-FFF2-40B4-BE49-F238E27FC236}">
                <a16:creationId xmlns:a16="http://schemas.microsoft.com/office/drawing/2014/main" id="{30DDE0C8-09D1-EDC7-39EB-CE1EC0A9DEFC}"/>
              </a:ext>
            </a:extLst>
          </p:cNvPr>
          <p:cNvSpPr txBox="1"/>
          <p:nvPr/>
        </p:nvSpPr>
        <p:spPr>
          <a:xfrm rot="19889910">
            <a:off x="1529910" y="176054"/>
            <a:ext cx="855863" cy="707886"/>
          </a:xfrm>
          <a:prstGeom prst="rect">
            <a:avLst/>
          </a:prstGeom>
          <a:solidFill>
            <a:schemeClr val="accent4">
              <a:lumMod val="60000"/>
              <a:lumOff val="40000"/>
            </a:schemeClr>
          </a:solidFill>
        </p:spPr>
        <p:txBody>
          <a:bodyPr wrap="square" rtlCol="0">
            <a:spAutoFit/>
          </a:bodyPr>
          <a:lstStyle/>
          <a:p>
            <a:pPr algn="ctr"/>
            <a:r>
              <a:rPr lang="pl-PL" sz="800" dirty="0"/>
              <a:t>Extra benefit: Samochód służbowy lub dodatek funkcyjny</a:t>
            </a:r>
          </a:p>
        </p:txBody>
      </p:sp>
      <p:cxnSp>
        <p:nvCxnSpPr>
          <p:cNvPr id="10" name="Łącznik prosty ze strzałką 9">
            <a:extLst>
              <a:ext uri="{FF2B5EF4-FFF2-40B4-BE49-F238E27FC236}">
                <a16:creationId xmlns:a16="http://schemas.microsoft.com/office/drawing/2014/main" id="{46E6A580-40BB-3ADF-EC81-1A7A2524B4BF}"/>
              </a:ext>
            </a:extLst>
          </p:cNvPr>
          <p:cNvCxnSpPr/>
          <p:nvPr/>
        </p:nvCxnSpPr>
        <p:spPr>
          <a:xfrm flipV="1">
            <a:off x="725501" y="828178"/>
            <a:ext cx="8451056" cy="4486275"/>
          </a:xfrm>
          <a:prstGeom prst="straightConnector1">
            <a:avLst/>
          </a:prstGeom>
          <a:ln w="25400">
            <a:solidFill>
              <a:schemeClr val="accent1"/>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pole tekstowe 10">
            <a:extLst>
              <a:ext uri="{FF2B5EF4-FFF2-40B4-BE49-F238E27FC236}">
                <a16:creationId xmlns:a16="http://schemas.microsoft.com/office/drawing/2014/main" id="{3FE157CC-D862-E78F-6D99-6DA7561C8715}"/>
              </a:ext>
            </a:extLst>
          </p:cNvPr>
          <p:cNvSpPr txBox="1"/>
          <p:nvPr/>
        </p:nvSpPr>
        <p:spPr>
          <a:xfrm>
            <a:off x="1332721" y="5068232"/>
            <a:ext cx="964562" cy="246221"/>
          </a:xfrm>
          <a:prstGeom prst="rect">
            <a:avLst/>
          </a:prstGeom>
          <a:solidFill>
            <a:schemeClr val="accent1">
              <a:lumMod val="60000"/>
              <a:lumOff val="40000"/>
            </a:schemeClr>
          </a:solidFill>
        </p:spPr>
        <p:txBody>
          <a:bodyPr wrap="square" rtlCol="0">
            <a:spAutoFit/>
          </a:bodyPr>
          <a:lstStyle/>
          <a:p>
            <a:pPr algn="ctr"/>
            <a:r>
              <a:rPr lang="pl-PL" sz="1000" dirty="0"/>
              <a:t>STAŻYSTA</a:t>
            </a:r>
            <a:endParaRPr lang="pl-PL" sz="800" dirty="0"/>
          </a:p>
        </p:txBody>
      </p:sp>
      <p:sp>
        <p:nvSpPr>
          <p:cNvPr id="14" name="pole tekstowe 13">
            <a:extLst>
              <a:ext uri="{FF2B5EF4-FFF2-40B4-BE49-F238E27FC236}">
                <a16:creationId xmlns:a16="http://schemas.microsoft.com/office/drawing/2014/main" id="{9B0D6451-BFF3-82F5-F701-D5823912AF95}"/>
              </a:ext>
            </a:extLst>
          </p:cNvPr>
          <p:cNvSpPr txBox="1"/>
          <p:nvPr/>
        </p:nvSpPr>
        <p:spPr>
          <a:xfrm>
            <a:off x="3110024" y="4175264"/>
            <a:ext cx="964562" cy="400110"/>
          </a:xfrm>
          <a:prstGeom prst="rect">
            <a:avLst/>
          </a:prstGeom>
          <a:solidFill>
            <a:schemeClr val="accent1">
              <a:lumMod val="60000"/>
              <a:lumOff val="40000"/>
            </a:schemeClr>
          </a:solidFill>
        </p:spPr>
        <p:txBody>
          <a:bodyPr wrap="square" rtlCol="0">
            <a:spAutoFit/>
          </a:bodyPr>
          <a:lstStyle/>
          <a:p>
            <a:pPr algn="ctr"/>
            <a:r>
              <a:rPr lang="pl-PL" sz="1000" dirty="0"/>
              <a:t>MŁODSZY SPECJALISTA</a:t>
            </a:r>
            <a:endParaRPr lang="pl-PL" sz="800" dirty="0"/>
          </a:p>
        </p:txBody>
      </p:sp>
      <p:sp>
        <p:nvSpPr>
          <p:cNvPr id="15" name="pole tekstowe 14">
            <a:extLst>
              <a:ext uri="{FF2B5EF4-FFF2-40B4-BE49-F238E27FC236}">
                <a16:creationId xmlns:a16="http://schemas.microsoft.com/office/drawing/2014/main" id="{37894E34-B1FA-0A5F-AB2F-81FDEEBC21BC}"/>
              </a:ext>
            </a:extLst>
          </p:cNvPr>
          <p:cNvSpPr txBox="1"/>
          <p:nvPr/>
        </p:nvSpPr>
        <p:spPr>
          <a:xfrm>
            <a:off x="4781818" y="3356114"/>
            <a:ext cx="964562" cy="246221"/>
          </a:xfrm>
          <a:prstGeom prst="rect">
            <a:avLst/>
          </a:prstGeom>
          <a:solidFill>
            <a:schemeClr val="accent1">
              <a:lumMod val="60000"/>
              <a:lumOff val="40000"/>
            </a:schemeClr>
          </a:solidFill>
        </p:spPr>
        <p:txBody>
          <a:bodyPr wrap="square" rtlCol="0">
            <a:spAutoFit/>
          </a:bodyPr>
          <a:lstStyle/>
          <a:p>
            <a:pPr algn="ctr"/>
            <a:r>
              <a:rPr lang="pl-PL" sz="1000" dirty="0"/>
              <a:t>SPECJALISTA</a:t>
            </a:r>
            <a:endParaRPr lang="pl-PL" sz="800" dirty="0"/>
          </a:p>
        </p:txBody>
      </p:sp>
      <p:sp>
        <p:nvSpPr>
          <p:cNvPr id="16" name="pole tekstowe 15">
            <a:extLst>
              <a:ext uri="{FF2B5EF4-FFF2-40B4-BE49-F238E27FC236}">
                <a16:creationId xmlns:a16="http://schemas.microsoft.com/office/drawing/2014/main" id="{3200009F-3FD1-BF88-441F-601FA8E4AF35}"/>
              </a:ext>
            </a:extLst>
          </p:cNvPr>
          <p:cNvSpPr txBox="1"/>
          <p:nvPr/>
        </p:nvSpPr>
        <p:spPr>
          <a:xfrm>
            <a:off x="6334237" y="2485497"/>
            <a:ext cx="964562" cy="400110"/>
          </a:xfrm>
          <a:prstGeom prst="rect">
            <a:avLst/>
          </a:prstGeom>
          <a:solidFill>
            <a:schemeClr val="accent1">
              <a:lumMod val="60000"/>
              <a:lumOff val="40000"/>
            </a:schemeClr>
          </a:solidFill>
        </p:spPr>
        <p:txBody>
          <a:bodyPr wrap="square" rtlCol="0">
            <a:spAutoFit/>
          </a:bodyPr>
          <a:lstStyle/>
          <a:p>
            <a:pPr algn="ctr"/>
            <a:r>
              <a:rPr lang="pl-PL" sz="1000" dirty="0"/>
              <a:t>STARSZY SPECJALISTA</a:t>
            </a:r>
            <a:endParaRPr lang="pl-PL" sz="800" dirty="0"/>
          </a:p>
        </p:txBody>
      </p:sp>
      <p:sp>
        <p:nvSpPr>
          <p:cNvPr id="17" name="pole tekstowe 16">
            <a:extLst>
              <a:ext uri="{FF2B5EF4-FFF2-40B4-BE49-F238E27FC236}">
                <a16:creationId xmlns:a16="http://schemas.microsoft.com/office/drawing/2014/main" id="{13800C9A-E9DF-2B03-92BB-9BC732EB2804}"/>
              </a:ext>
            </a:extLst>
          </p:cNvPr>
          <p:cNvSpPr txBox="1"/>
          <p:nvPr/>
        </p:nvSpPr>
        <p:spPr>
          <a:xfrm>
            <a:off x="7801086" y="1680635"/>
            <a:ext cx="964562" cy="246221"/>
          </a:xfrm>
          <a:prstGeom prst="rect">
            <a:avLst/>
          </a:prstGeom>
          <a:solidFill>
            <a:schemeClr val="accent1">
              <a:lumMod val="60000"/>
              <a:lumOff val="40000"/>
            </a:schemeClr>
          </a:solidFill>
        </p:spPr>
        <p:txBody>
          <a:bodyPr wrap="square" rtlCol="0">
            <a:spAutoFit/>
          </a:bodyPr>
          <a:lstStyle/>
          <a:p>
            <a:pPr algn="ctr"/>
            <a:r>
              <a:rPr lang="pl-PL" sz="1000" dirty="0"/>
              <a:t>EKSPERT HR</a:t>
            </a:r>
            <a:endParaRPr lang="pl-PL" sz="800" dirty="0"/>
          </a:p>
        </p:txBody>
      </p:sp>
      <p:cxnSp>
        <p:nvCxnSpPr>
          <p:cNvPr id="18" name="Łącznik prosty ze strzałką 17">
            <a:extLst>
              <a:ext uri="{FF2B5EF4-FFF2-40B4-BE49-F238E27FC236}">
                <a16:creationId xmlns:a16="http://schemas.microsoft.com/office/drawing/2014/main" id="{5A4D5E5F-696A-6D5A-AE62-96947EDE8F06}"/>
              </a:ext>
            </a:extLst>
          </p:cNvPr>
          <p:cNvCxnSpPr>
            <a:cxnSpLocks/>
          </p:cNvCxnSpPr>
          <p:nvPr/>
        </p:nvCxnSpPr>
        <p:spPr>
          <a:xfrm flipV="1">
            <a:off x="1511392" y="2111522"/>
            <a:ext cx="7596889" cy="4064705"/>
          </a:xfrm>
          <a:prstGeom prst="straightConnector1">
            <a:avLst/>
          </a:prstGeom>
          <a:ln w="25400">
            <a:solidFill>
              <a:schemeClr val="accent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id="{A14B2F91-2103-E927-AD72-B4C857D7AB1A}"/>
              </a:ext>
            </a:extLst>
          </p:cNvPr>
          <p:cNvCxnSpPr>
            <a:cxnSpLocks/>
          </p:cNvCxnSpPr>
          <p:nvPr/>
        </p:nvCxnSpPr>
        <p:spPr>
          <a:xfrm flipH="1" flipV="1">
            <a:off x="9496371" y="805120"/>
            <a:ext cx="82019" cy="5594429"/>
          </a:xfrm>
          <a:prstGeom prst="straightConnector1">
            <a:avLst/>
          </a:prstGeom>
          <a:ln w="25400">
            <a:solidFill>
              <a:schemeClr val="accent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pole tekstowe 21">
            <a:extLst>
              <a:ext uri="{FF2B5EF4-FFF2-40B4-BE49-F238E27FC236}">
                <a16:creationId xmlns:a16="http://schemas.microsoft.com/office/drawing/2014/main" id="{1DE926C7-6F07-BA50-6826-83F1A5DAFFDE}"/>
              </a:ext>
            </a:extLst>
          </p:cNvPr>
          <p:cNvSpPr txBox="1"/>
          <p:nvPr/>
        </p:nvSpPr>
        <p:spPr>
          <a:xfrm rot="5400000">
            <a:off x="7234090" y="3574188"/>
            <a:ext cx="5373722" cy="276999"/>
          </a:xfrm>
          <a:prstGeom prst="rect">
            <a:avLst/>
          </a:prstGeom>
          <a:solidFill>
            <a:schemeClr val="accent4">
              <a:lumMod val="60000"/>
              <a:lumOff val="40000"/>
            </a:schemeClr>
          </a:solidFill>
        </p:spPr>
        <p:txBody>
          <a:bodyPr wrap="square" rtlCol="0">
            <a:spAutoFit/>
          </a:bodyPr>
          <a:lstStyle/>
          <a:p>
            <a:pPr algn="ctr"/>
            <a:r>
              <a:rPr lang="pl-PL" sz="1200" dirty="0"/>
              <a:t>AUTORYTET     |     DOŚWIADCZENIE     |     UMIEJĘTNOŚCI     |     WIEDZA</a:t>
            </a:r>
          </a:p>
        </p:txBody>
      </p:sp>
      <p:sp>
        <p:nvSpPr>
          <p:cNvPr id="23" name="pole tekstowe 22">
            <a:extLst>
              <a:ext uri="{FF2B5EF4-FFF2-40B4-BE49-F238E27FC236}">
                <a16:creationId xmlns:a16="http://schemas.microsoft.com/office/drawing/2014/main" id="{6D13B3DD-5C15-1774-ED51-289586990DC5}"/>
              </a:ext>
            </a:extLst>
          </p:cNvPr>
          <p:cNvSpPr txBox="1"/>
          <p:nvPr/>
        </p:nvSpPr>
        <p:spPr>
          <a:xfrm>
            <a:off x="4959484" y="99110"/>
            <a:ext cx="3491572" cy="523220"/>
          </a:xfrm>
          <a:prstGeom prst="rect">
            <a:avLst/>
          </a:prstGeom>
          <a:solidFill>
            <a:schemeClr val="accent1">
              <a:lumMod val="60000"/>
              <a:lumOff val="40000"/>
            </a:schemeClr>
          </a:solidFill>
        </p:spPr>
        <p:txBody>
          <a:bodyPr wrap="square" rtlCol="0">
            <a:spAutoFit/>
          </a:bodyPr>
          <a:lstStyle/>
          <a:p>
            <a:pPr algn="ctr"/>
            <a:r>
              <a:rPr lang="pl-PL" sz="1400" dirty="0"/>
              <a:t>DEPARTAMENT HR W PROCASE</a:t>
            </a:r>
          </a:p>
          <a:p>
            <a:pPr algn="ctr"/>
            <a:r>
              <a:rPr lang="pl-PL" sz="1400" dirty="0"/>
              <a:t>MAPA KOMPETENCJI I ROZWOJU</a:t>
            </a:r>
          </a:p>
        </p:txBody>
      </p:sp>
      <p:sp>
        <p:nvSpPr>
          <p:cNvPr id="24" name="pole tekstowe 23">
            <a:extLst>
              <a:ext uri="{FF2B5EF4-FFF2-40B4-BE49-F238E27FC236}">
                <a16:creationId xmlns:a16="http://schemas.microsoft.com/office/drawing/2014/main" id="{4E828921-69AC-7E70-9626-821CF236471A}"/>
              </a:ext>
            </a:extLst>
          </p:cNvPr>
          <p:cNvSpPr txBox="1"/>
          <p:nvPr/>
        </p:nvSpPr>
        <p:spPr>
          <a:xfrm>
            <a:off x="10518093" y="4791232"/>
            <a:ext cx="964562" cy="400110"/>
          </a:xfrm>
          <a:prstGeom prst="rect">
            <a:avLst/>
          </a:prstGeom>
          <a:solidFill>
            <a:schemeClr val="accent1">
              <a:lumMod val="60000"/>
              <a:lumOff val="40000"/>
            </a:schemeClr>
          </a:solidFill>
        </p:spPr>
        <p:txBody>
          <a:bodyPr wrap="square" rtlCol="0">
            <a:spAutoFit/>
          </a:bodyPr>
          <a:lstStyle/>
          <a:p>
            <a:pPr algn="ctr"/>
            <a:r>
              <a:rPr lang="pl-PL" sz="1000" dirty="0"/>
              <a:t>MAŁE SPÓŁKI    I JDG</a:t>
            </a:r>
            <a:endParaRPr lang="pl-PL" sz="800" dirty="0"/>
          </a:p>
        </p:txBody>
      </p:sp>
      <p:sp>
        <p:nvSpPr>
          <p:cNvPr id="25" name="pole tekstowe 24">
            <a:extLst>
              <a:ext uri="{FF2B5EF4-FFF2-40B4-BE49-F238E27FC236}">
                <a16:creationId xmlns:a16="http://schemas.microsoft.com/office/drawing/2014/main" id="{6A315120-56D3-F5F2-FE6A-F9EC76E0E024}"/>
              </a:ext>
            </a:extLst>
          </p:cNvPr>
          <p:cNvSpPr txBox="1"/>
          <p:nvPr/>
        </p:nvSpPr>
        <p:spPr>
          <a:xfrm>
            <a:off x="10518093" y="3281699"/>
            <a:ext cx="964562" cy="1015663"/>
          </a:xfrm>
          <a:prstGeom prst="rect">
            <a:avLst/>
          </a:prstGeom>
          <a:solidFill>
            <a:schemeClr val="accent1">
              <a:lumMod val="60000"/>
              <a:lumOff val="40000"/>
            </a:schemeClr>
          </a:solidFill>
        </p:spPr>
        <p:txBody>
          <a:bodyPr wrap="square" rtlCol="0">
            <a:spAutoFit/>
          </a:bodyPr>
          <a:lstStyle/>
          <a:p>
            <a:pPr algn="ctr"/>
            <a:r>
              <a:rPr lang="pl-PL" sz="1000" dirty="0"/>
              <a:t>ŚREDNIE SPÓŁKI I WIĘKSZE O NIESKOM-PLIKOWANEJ SPECYFICE</a:t>
            </a:r>
            <a:endParaRPr lang="pl-PL" sz="800" dirty="0"/>
          </a:p>
        </p:txBody>
      </p:sp>
      <p:sp>
        <p:nvSpPr>
          <p:cNvPr id="26" name="pole tekstowe 25">
            <a:extLst>
              <a:ext uri="{FF2B5EF4-FFF2-40B4-BE49-F238E27FC236}">
                <a16:creationId xmlns:a16="http://schemas.microsoft.com/office/drawing/2014/main" id="{0D9803CB-5D92-7280-3A70-63455F73404C}"/>
              </a:ext>
            </a:extLst>
          </p:cNvPr>
          <p:cNvSpPr txBox="1"/>
          <p:nvPr/>
        </p:nvSpPr>
        <p:spPr>
          <a:xfrm>
            <a:off x="10518093" y="1717832"/>
            <a:ext cx="964562" cy="861774"/>
          </a:xfrm>
          <a:prstGeom prst="rect">
            <a:avLst/>
          </a:prstGeom>
          <a:solidFill>
            <a:schemeClr val="accent1">
              <a:lumMod val="60000"/>
              <a:lumOff val="40000"/>
            </a:schemeClr>
          </a:solidFill>
        </p:spPr>
        <p:txBody>
          <a:bodyPr wrap="square" rtlCol="0">
            <a:spAutoFit/>
          </a:bodyPr>
          <a:lstStyle/>
          <a:p>
            <a:pPr algn="ctr"/>
            <a:r>
              <a:rPr lang="pl-PL" sz="1000" dirty="0"/>
              <a:t>ŚREDNIE I DUŻE SPÓŁKI O SKOM-PLIKOWANEJ SPECYFICE</a:t>
            </a:r>
            <a:endParaRPr lang="pl-PL" sz="800" dirty="0"/>
          </a:p>
        </p:txBody>
      </p:sp>
      <p:sp>
        <p:nvSpPr>
          <p:cNvPr id="27" name="pole tekstowe 26">
            <a:extLst>
              <a:ext uri="{FF2B5EF4-FFF2-40B4-BE49-F238E27FC236}">
                <a16:creationId xmlns:a16="http://schemas.microsoft.com/office/drawing/2014/main" id="{9B4224F6-58CC-C7B5-29C7-203C1808F07D}"/>
              </a:ext>
            </a:extLst>
          </p:cNvPr>
          <p:cNvSpPr txBox="1"/>
          <p:nvPr/>
        </p:nvSpPr>
        <p:spPr>
          <a:xfrm rot="5400000">
            <a:off x="7221085" y="3143455"/>
            <a:ext cx="6265966" cy="246221"/>
          </a:xfrm>
          <a:prstGeom prst="rect">
            <a:avLst/>
          </a:prstGeom>
          <a:solidFill>
            <a:schemeClr val="accent1">
              <a:lumMod val="60000"/>
              <a:lumOff val="40000"/>
            </a:schemeClr>
          </a:solidFill>
        </p:spPr>
        <p:txBody>
          <a:bodyPr wrap="square" rtlCol="0">
            <a:spAutoFit/>
          </a:bodyPr>
          <a:lstStyle/>
          <a:p>
            <a:r>
              <a:rPr lang="pl-PL" sz="1000" dirty="0"/>
              <a:t>LATA DOŚWIADCZENIA          10	                    7	                4	                2	                     0</a:t>
            </a:r>
            <a:endParaRPr lang="pl-PL" sz="800" dirty="0"/>
          </a:p>
        </p:txBody>
      </p:sp>
      <p:sp>
        <p:nvSpPr>
          <p:cNvPr id="28" name="pole tekstowe 27">
            <a:extLst>
              <a:ext uri="{FF2B5EF4-FFF2-40B4-BE49-F238E27FC236}">
                <a16:creationId xmlns:a16="http://schemas.microsoft.com/office/drawing/2014/main" id="{513D5777-0B24-3B81-2AAF-D1A6D9E69638}"/>
              </a:ext>
            </a:extLst>
          </p:cNvPr>
          <p:cNvSpPr txBox="1"/>
          <p:nvPr/>
        </p:nvSpPr>
        <p:spPr>
          <a:xfrm rot="5400000">
            <a:off x="8513255" y="3158588"/>
            <a:ext cx="6265966" cy="246221"/>
          </a:xfrm>
          <a:prstGeom prst="rect">
            <a:avLst/>
          </a:prstGeom>
          <a:solidFill>
            <a:schemeClr val="accent4">
              <a:lumMod val="60000"/>
              <a:lumOff val="40000"/>
            </a:schemeClr>
          </a:solidFill>
        </p:spPr>
        <p:txBody>
          <a:bodyPr wrap="square" rtlCol="0">
            <a:spAutoFit/>
          </a:bodyPr>
          <a:lstStyle/>
          <a:p>
            <a:r>
              <a:rPr lang="pl-PL" sz="1000" dirty="0"/>
              <a:t>WYNAGRODZENIE BRUTTO       15	                    12	                9	           7	    5</a:t>
            </a:r>
            <a:endParaRPr lang="pl-PL" sz="800" dirty="0"/>
          </a:p>
        </p:txBody>
      </p:sp>
      <p:sp>
        <p:nvSpPr>
          <p:cNvPr id="29" name="pole tekstowe 28">
            <a:extLst>
              <a:ext uri="{FF2B5EF4-FFF2-40B4-BE49-F238E27FC236}">
                <a16:creationId xmlns:a16="http://schemas.microsoft.com/office/drawing/2014/main" id="{A25AC13A-D7BA-0DF4-E5EF-6E467D9B3BA6}"/>
              </a:ext>
            </a:extLst>
          </p:cNvPr>
          <p:cNvSpPr txBox="1"/>
          <p:nvPr/>
        </p:nvSpPr>
        <p:spPr>
          <a:xfrm rot="19907464">
            <a:off x="1894199" y="3907822"/>
            <a:ext cx="7998515" cy="246221"/>
          </a:xfrm>
          <a:prstGeom prst="rect">
            <a:avLst/>
          </a:prstGeom>
          <a:solidFill>
            <a:schemeClr val="accent4">
              <a:lumMod val="60000"/>
              <a:lumOff val="40000"/>
            </a:schemeClr>
          </a:solidFill>
        </p:spPr>
        <p:txBody>
          <a:bodyPr wrap="square" rtlCol="0">
            <a:spAutoFit/>
          </a:bodyPr>
          <a:lstStyle/>
          <a:p>
            <a:r>
              <a:rPr lang="pl-PL" sz="1000" dirty="0"/>
              <a:t>POZIOMY WIEDZY PODSTAWOWY                                         ŚREDNIOZAAWANSOWANY                                      ZAAWANSOWANY                     WYROCZNIA</a:t>
            </a:r>
            <a:endParaRPr lang="pl-PL" sz="800" dirty="0"/>
          </a:p>
        </p:txBody>
      </p:sp>
      <p:sp>
        <p:nvSpPr>
          <p:cNvPr id="30" name="pole tekstowe 29">
            <a:extLst>
              <a:ext uri="{FF2B5EF4-FFF2-40B4-BE49-F238E27FC236}">
                <a16:creationId xmlns:a16="http://schemas.microsoft.com/office/drawing/2014/main" id="{82979C43-45C5-DC11-BA73-02323D06A3D5}"/>
              </a:ext>
            </a:extLst>
          </p:cNvPr>
          <p:cNvSpPr txBox="1"/>
          <p:nvPr/>
        </p:nvSpPr>
        <p:spPr>
          <a:xfrm rot="19887599">
            <a:off x="2546180" y="4143261"/>
            <a:ext cx="7187667" cy="246221"/>
          </a:xfrm>
          <a:prstGeom prst="rect">
            <a:avLst/>
          </a:prstGeom>
          <a:solidFill>
            <a:schemeClr val="accent1">
              <a:lumMod val="60000"/>
              <a:lumOff val="40000"/>
            </a:schemeClr>
          </a:solidFill>
        </p:spPr>
        <p:txBody>
          <a:bodyPr wrap="square" rtlCol="0">
            <a:spAutoFit/>
          </a:bodyPr>
          <a:lstStyle/>
          <a:p>
            <a:pPr algn="ctr"/>
            <a:r>
              <a:rPr lang="pl-PL" sz="1000" dirty="0"/>
              <a:t>Prawo ZUS           NFZ         PIT       KP          PPK          PFRON       BHP         DELEGACJE     KSH          KC        JDG</a:t>
            </a:r>
            <a:endParaRPr lang="pl-PL" sz="800" dirty="0"/>
          </a:p>
        </p:txBody>
      </p:sp>
      <p:sp>
        <p:nvSpPr>
          <p:cNvPr id="31" name="Trójkąt równoramienny 30">
            <a:extLst>
              <a:ext uri="{FF2B5EF4-FFF2-40B4-BE49-F238E27FC236}">
                <a16:creationId xmlns:a16="http://schemas.microsoft.com/office/drawing/2014/main" id="{6D58967A-D47B-10C7-5678-11C0717434D4}"/>
              </a:ext>
            </a:extLst>
          </p:cNvPr>
          <p:cNvSpPr/>
          <p:nvPr/>
        </p:nvSpPr>
        <p:spPr>
          <a:xfrm>
            <a:off x="4781818" y="2779313"/>
            <a:ext cx="4435211" cy="3441225"/>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dirty="0"/>
              <a:t>Odprawy, ochrona przedemerytalna, kontrole, audyty, regulaminy, procedury, benefity, ulgi, interpretacje, urlopy, umowy szkoleniowe, dyrektywy unijne, ZFŚS, FGŚP, PPK, PFRON, RODO, potrącenia, komornicy, zatrudnianie, umowy, zwolnienia, świadectwa pracy, GUS, raporty, BHP, badania, ryczałty, zdalna praca, umowy cywilno-prawne, płatnik, ewidencja czasu pracy, naliczanie wynagrodzeń </a:t>
            </a:r>
          </a:p>
        </p:txBody>
      </p:sp>
      <p:sp>
        <p:nvSpPr>
          <p:cNvPr id="32" name="pole tekstowe 31">
            <a:extLst>
              <a:ext uri="{FF2B5EF4-FFF2-40B4-BE49-F238E27FC236}">
                <a16:creationId xmlns:a16="http://schemas.microsoft.com/office/drawing/2014/main" id="{F4D21BF6-E2E2-7708-1EAE-B8ADF7F851E5}"/>
              </a:ext>
            </a:extLst>
          </p:cNvPr>
          <p:cNvSpPr txBox="1"/>
          <p:nvPr/>
        </p:nvSpPr>
        <p:spPr>
          <a:xfrm rot="19872166">
            <a:off x="330378" y="1593781"/>
            <a:ext cx="1270609" cy="707886"/>
          </a:xfrm>
          <a:prstGeom prst="rect">
            <a:avLst/>
          </a:prstGeom>
          <a:solidFill>
            <a:schemeClr val="accent4">
              <a:lumMod val="60000"/>
              <a:lumOff val="40000"/>
            </a:schemeClr>
          </a:solidFill>
        </p:spPr>
        <p:txBody>
          <a:bodyPr wrap="square" rtlCol="0">
            <a:spAutoFit/>
          </a:bodyPr>
          <a:lstStyle/>
          <a:p>
            <a:pPr algn="ctr"/>
            <a:r>
              <a:rPr lang="pl-PL" sz="800" dirty="0"/>
              <a:t>Dodatkowe kompetencje: angielski, znajomość programów płacowych wykształcenie, kursy zawodowe</a:t>
            </a:r>
          </a:p>
        </p:txBody>
      </p:sp>
      <p:sp>
        <p:nvSpPr>
          <p:cNvPr id="34" name="pole tekstowe 33">
            <a:extLst>
              <a:ext uri="{FF2B5EF4-FFF2-40B4-BE49-F238E27FC236}">
                <a16:creationId xmlns:a16="http://schemas.microsoft.com/office/drawing/2014/main" id="{22662513-6454-0E8A-E89F-40CD2420497A}"/>
              </a:ext>
            </a:extLst>
          </p:cNvPr>
          <p:cNvSpPr txBox="1"/>
          <p:nvPr/>
        </p:nvSpPr>
        <p:spPr>
          <a:xfrm>
            <a:off x="2701161" y="264668"/>
            <a:ext cx="1798423" cy="1323439"/>
          </a:xfrm>
          <a:prstGeom prst="rect">
            <a:avLst/>
          </a:prstGeom>
          <a:solidFill>
            <a:schemeClr val="accent4">
              <a:lumMod val="60000"/>
              <a:lumOff val="40000"/>
            </a:schemeClr>
          </a:solidFill>
        </p:spPr>
        <p:txBody>
          <a:bodyPr wrap="square" rtlCol="0">
            <a:spAutoFit/>
          </a:bodyPr>
          <a:lstStyle/>
          <a:p>
            <a:pPr algn="ctr"/>
            <a:r>
              <a:rPr lang="pl-PL" sz="800" dirty="0"/>
              <a:t>OSOBOWOŚĆ I CHARAKTER skrupulatność, dobra organizacja pracy, radzenia sobie z presją czasu i klientów, inicjatywa i zaradność, sprawność w działaniu, dobra komunikatywność, nastawienie na relacje w zespole i w pracy z klientem, odpowiedzialność, uczciwość, kultura osobista, nastawienie na rozwój, entuzjazm, elastyczność, odwaga</a:t>
            </a:r>
          </a:p>
        </p:txBody>
      </p:sp>
      <p:sp>
        <p:nvSpPr>
          <p:cNvPr id="35" name="pole tekstowe 34">
            <a:extLst>
              <a:ext uri="{FF2B5EF4-FFF2-40B4-BE49-F238E27FC236}">
                <a16:creationId xmlns:a16="http://schemas.microsoft.com/office/drawing/2014/main" id="{A32096DC-77D5-E752-DEE6-084B902F4CD3}"/>
              </a:ext>
            </a:extLst>
          </p:cNvPr>
          <p:cNvSpPr txBox="1"/>
          <p:nvPr/>
        </p:nvSpPr>
        <p:spPr>
          <a:xfrm rot="19846243">
            <a:off x="704395" y="2109307"/>
            <a:ext cx="5879122" cy="1446550"/>
          </a:xfrm>
          <a:prstGeom prst="rect">
            <a:avLst/>
          </a:prstGeom>
          <a:solidFill>
            <a:schemeClr val="accent1">
              <a:lumMod val="60000"/>
              <a:lumOff val="40000"/>
            </a:schemeClr>
          </a:solidFill>
        </p:spPr>
        <p:txBody>
          <a:bodyPr wrap="square" rtlCol="0">
            <a:spAutoFit/>
          </a:bodyPr>
          <a:lstStyle/>
          <a:p>
            <a:pPr algn="ctr"/>
            <a:r>
              <a:rPr lang="pl-PL" sz="800" dirty="0"/>
              <a:t>OTWARTOŚĆ NA NOWE PROJEKTY, NOWE NARZEDZIA PRACY, NOWYCH KLIENTÓW</a:t>
            </a:r>
          </a:p>
          <a:p>
            <a:pPr algn="ctr"/>
            <a:r>
              <a:rPr lang="pl-PL" sz="800" dirty="0"/>
              <a:t>UMIEJĘTNOŚĆ SPRAWNEJ I KRYTYCZNEJ ANALIZY SYTUACJI I PRZEPISÓW ORAZ DAWANIA REKOMENDACJI I ROZWIĄZAŃ</a:t>
            </a:r>
          </a:p>
          <a:p>
            <a:pPr algn="ctr"/>
            <a:r>
              <a:rPr lang="pl-PL" sz="800" dirty="0"/>
              <a:t>ZNAJOMOŚĆ PROCESÓW I NARZĘDZI HR (ADMINISTRACJA BENEFITAMI, POLITYKI WYNAGRODZEŃ, SYSTEMY MOTYWOWANIA I WYNAGRADZANIA, WSKAŹNIKI CONTROLLINGOWE, AUDYTY, BUDŻETOWANIE, ULGI, LEGISLACJA)</a:t>
            </a:r>
          </a:p>
          <a:p>
            <a:pPr algn="ctr"/>
            <a:r>
              <a:rPr lang="pl-PL" sz="800" dirty="0"/>
              <a:t>UMIEJĘTNOŚĆ WDRAŻANIA NOWYCH KLIENTÓW</a:t>
            </a:r>
          </a:p>
          <a:p>
            <a:pPr algn="ctr"/>
            <a:r>
              <a:rPr lang="pl-PL" sz="800" dirty="0"/>
              <a:t>AKTYWNE WSPIERANIE KLIENTÓW W PROCESACH HR</a:t>
            </a:r>
          </a:p>
          <a:p>
            <a:pPr algn="ctr"/>
            <a:r>
              <a:rPr lang="pl-PL" sz="800" dirty="0"/>
              <a:t>UMIEJĘTNOŚĆ DZIELENIA SIĘ WIEDZĄ I POMOC INNYM W ZESPOLE</a:t>
            </a:r>
          </a:p>
          <a:p>
            <a:pPr algn="ctr"/>
            <a:r>
              <a:rPr lang="pl-PL" sz="800" dirty="0"/>
              <a:t>PODEJŚCIE I RELACJE Z KLIENTAMI, WZAJEMNY SZACUNEK</a:t>
            </a:r>
          </a:p>
          <a:p>
            <a:pPr algn="ctr"/>
            <a:r>
              <a:rPr lang="pl-PL" sz="800" dirty="0"/>
              <a:t>UMIEJĘTNOŚĆ RADZENIA SOBIE Z WYZWANIAMI</a:t>
            </a:r>
          </a:p>
          <a:p>
            <a:pPr algn="ctr"/>
            <a:r>
              <a:rPr lang="pl-PL" sz="800" dirty="0"/>
              <a:t>DOSKONAŁOŚĆ W TWORZENIU DOKUMENTACJI HR, ZESTAWIEŃ, ANALIZ</a:t>
            </a:r>
          </a:p>
          <a:p>
            <a:pPr algn="ctr"/>
            <a:r>
              <a:rPr lang="pl-PL" sz="800" dirty="0"/>
              <a:t>UMIEJĘTNOŚĆ ROZWIĄZYWANIA SKOMPLIKOWANYCH PROBLEMÓW PRAWNYCH I PRAKTYCZNYCH</a:t>
            </a:r>
          </a:p>
        </p:txBody>
      </p:sp>
    </p:spTree>
    <p:extLst>
      <p:ext uri="{BB962C8B-B14F-4D97-AF65-F5344CB8AC3E}">
        <p14:creationId xmlns:p14="http://schemas.microsoft.com/office/powerpoint/2010/main" val="15684871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357</Words>
  <Application>Microsoft Office PowerPoint</Application>
  <PresentationFormat>Panoramiczny</PresentationFormat>
  <Paragraphs>31</Paragraphs>
  <Slides>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Calibri Light</vt:lpstr>
      <vt:lpstr>Motyw pakietu Office</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Tomczak</dc:creator>
  <cp:lastModifiedBy>Piotr Tomczak</cp:lastModifiedBy>
  <cp:revision>1</cp:revision>
  <dcterms:created xsi:type="dcterms:W3CDTF">2023-05-17T14:54:25Z</dcterms:created>
  <dcterms:modified xsi:type="dcterms:W3CDTF">2023-05-17T16:56:53Z</dcterms:modified>
</cp:coreProperties>
</file>