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61" r:id="rId7"/>
    <p:sldId id="265" r:id="rId8"/>
    <p:sldId id="262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żytkownik Microsoft Office" initials="UMO" lastIdx="6" clrIdx="0"/>
  <p:cmAuthor id="1" name="Mirosław Włosik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865"/>
    <a:srgbClr val="F58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1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3" y="174813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2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2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7" y="228601"/>
            <a:ext cx="3451225" cy="63452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49"/>
            <a:ext cx="3255264" cy="1162051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7" y="273052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1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6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7" y="6423586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3" y="174813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9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1"/>
            <a:ext cx="3460658" cy="63452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6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6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1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7" y="4424082"/>
            <a:ext cx="6191157" cy="833719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7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7" y="5257801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228601"/>
            <a:ext cx="6387167" cy="63452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6" y="2571749"/>
            <a:ext cx="6181611" cy="1162051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1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8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7" y="6235608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3" y="174813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1"/>
            <a:ext cx="4235450" cy="63452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49"/>
            <a:ext cx="4016633" cy="1162051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1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8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7" y="6235608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3" y="174813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7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3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9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7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6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6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1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2" y="282575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5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3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2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134471"/>
            <a:ext cx="7556313" cy="995083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4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1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6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3" y="174813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1"/>
            <a:ext cx="8200930" cy="63452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1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1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5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5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5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4" y="3110756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2" y="228601"/>
            <a:ext cx="212725" cy="6345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2" y="282575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5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6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6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9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9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9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9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5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6" y="484093"/>
            <a:ext cx="7556313" cy="1116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6" y="1981201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6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5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‹nr›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Koncepcja usługowa lokalu gastronomicznego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Lwowska 1, Kraków</a:t>
            </a:r>
          </a:p>
          <a:p>
            <a:r>
              <a:rPr lang="pl-PL" dirty="0" smtClean="0"/>
              <a:t>Styczeń 2016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45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pic>
        <p:nvPicPr>
          <p:cNvPr id="3" name="Obraz 2" descr="ZIELONYM DO GÓRY 1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pic>
        <p:nvPicPr>
          <p:cNvPr id="3" name="Obraz 2" descr="ZIELONYM DO GÓRY 1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pic>
        <p:nvPicPr>
          <p:cNvPr id="4" name="Obraz 3" descr="ZIELONYM DO GÓRY 1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ZIELONYM DO GÓRY 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Warunki rynkowe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168777" y="273052"/>
            <a:ext cx="4597399" cy="6305548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Trendy:</a:t>
            </a:r>
          </a:p>
          <a:p>
            <a:pPr lvl="1"/>
            <a:r>
              <a:rPr lang="pl-PL" dirty="0" smtClean="0"/>
              <a:t>Zdrowy tryb życia, ekologia.</a:t>
            </a:r>
          </a:p>
          <a:p>
            <a:pPr lvl="1"/>
            <a:r>
              <a:rPr lang="pl-PL" dirty="0" smtClean="0"/>
              <a:t>Poszukiwanie nowych smaków.</a:t>
            </a:r>
          </a:p>
          <a:p>
            <a:pPr lvl="1"/>
            <a:r>
              <a:rPr lang="pl-PL" dirty="0" smtClean="0"/>
              <a:t>Powrót do tradycji.</a:t>
            </a:r>
          </a:p>
          <a:p>
            <a:r>
              <a:rPr lang="pl-PL" dirty="0" smtClean="0"/>
              <a:t>Współczesny klient:</a:t>
            </a:r>
          </a:p>
          <a:p>
            <a:pPr lvl="1"/>
            <a:r>
              <a:rPr lang="pl-PL" dirty="0" smtClean="0"/>
              <a:t>Świadomy i wymagający.</a:t>
            </a:r>
          </a:p>
          <a:p>
            <a:pPr lvl="1"/>
            <a:r>
              <a:rPr lang="pl-PL" dirty="0" smtClean="0"/>
              <a:t>Coraz częściej stołujący się poza domem, spotykający się z przyjaciółmi.</a:t>
            </a:r>
          </a:p>
          <a:p>
            <a:pPr lvl="1"/>
            <a:r>
              <a:rPr lang="pl-PL" dirty="0" smtClean="0"/>
              <a:t>Poszukujący nowości.</a:t>
            </a:r>
          </a:p>
          <a:p>
            <a:pPr lvl="1"/>
            <a:r>
              <a:rPr lang="pl-PL" dirty="0" smtClean="0"/>
              <a:t>Poszukujący tradycyjnej polskiej kuchni w atrakcyjnej postaci (w tym w dużej mierze turysta zagraniczny)</a:t>
            </a:r>
          </a:p>
          <a:p>
            <a:r>
              <a:rPr lang="pl-PL" dirty="0"/>
              <a:t>Konkurencja:</a:t>
            </a:r>
          </a:p>
          <a:p>
            <a:pPr lvl="1"/>
            <a:r>
              <a:rPr lang="pl-PL" dirty="0" smtClean="0"/>
              <a:t>Liczna, lecz często powielająca sprawdzone koncepty gastronomiczne (przykład: burgery).</a:t>
            </a:r>
          </a:p>
          <a:p>
            <a:pPr lvl="1"/>
            <a:r>
              <a:rPr lang="pl-PL" dirty="0"/>
              <a:t>K</a:t>
            </a:r>
            <a:r>
              <a:rPr lang="pl-PL" dirty="0" smtClean="0"/>
              <a:t>uchnia polska w wydaniu wykwintnym lub przeciwnie – prostym i tanim (jadłodajnie).</a:t>
            </a:r>
          </a:p>
          <a:p>
            <a:pPr lvl="1"/>
            <a:r>
              <a:rPr lang="pl-PL" dirty="0" smtClean="0"/>
              <a:t>Nieliczne i coraz popularniejsze lokale dla wegetarian i wegan.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Trendy, czyli w jaki sposób?</a:t>
            </a:r>
          </a:p>
          <a:p>
            <a:r>
              <a:rPr lang="pl-PL" dirty="0" smtClean="0"/>
              <a:t>Nasz odbiorca, czyli dla kogo?</a:t>
            </a:r>
          </a:p>
          <a:p>
            <a:r>
              <a:rPr lang="pl-PL" dirty="0" smtClean="0"/>
              <a:t>Nasza konkurencja, czyli na jakim rynku?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529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Założenia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Odwracamy utarte schematy budząc zainteresowanie. </a:t>
            </a:r>
          </a:p>
          <a:p>
            <a:r>
              <a:rPr lang="pl-PL" dirty="0" smtClean="0"/>
              <a:t>Ale nie jesteśmy kontrowersyjni lecz zgodni z długoletnimi trendami zdrowego życia, ekologii i świadomego żywienia.</a:t>
            </a:r>
          </a:p>
          <a:p>
            <a:r>
              <a:rPr lang="pl-PL" dirty="0" smtClean="0"/>
              <a:t>Serwujemy bardzo dobre jedzenie, w przystępnych cenach oraz oryginalnej formule.</a:t>
            </a:r>
          </a:p>
          <a:p>
            <a:r>
              <a:rPr lang="pl-PL" dirty="0" smtClean="0"/>
              <a:t>Jesteśmy dostępni cenowo dla szerokich rzeczy odbiorców.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395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94" y="631863"/>
            <a:ext cx="6181611" cy="1162051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Pomysł!</a:t>
            </a:r>
            <a:br>
              <a:rPr lang="pl-PL" sz="2800" dirty="0" smtClean="0"/>
            </a:br>
            <a:r>
              <a:rPr lang="pl-PL" sz="1800" dirty="0"/>
              <a:t>g</a:t>
            </a:r>
            <a:r>
              <a:rPr lang="pl-PL" sz="1800" dirty="0" smtClean="0"/>
              <a:t>łówna idea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81094" y="2374940"/>
            <a:ext cx="6179566" cy="4038559"/>
          </a:xfrm>
        </p:spPr>
        <p:txBody>
          <a:bodyPr>
            <a:normAutofit lnSpcReduction="10000"/>
          </a:bodyPr>
          <a:lstStyle/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 smtClean="0"/>
              <a:t>Świeży i unikalny koncept lokalu gastronomicznego opartego na bogactwie i różnorodności warzyw, szerokich możliwościach ich przetwarzania oraz polskiej tradycji kulinarnej we współczesnym wydaniu.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 smtClean="0"/>
              <a:t>Odwracamy stereotypowe postrzeganie </a:t>
            </a:r>
            <a:r>
              <a:rPr lang="pl-PL" sz="1600" dirty="0"/>
              <a:t>sposobu komponowania </a:t>
            </a:r>
            <a:r>
              <a:rPr lang="pl-PL" sz="1600" dirty="0" smtClean="0"/>
              <a:t>dań!</a:t>
            </a:r>
            <a:endParaRPr lang="pl-PL" sz="1600" dirty="0"/>
          </a:p>
          <a:p>
            <a:pPr marL="742950" lvl="1" indent="-285750">
              <a:buFont typeface="Arial"/>
              <a:buChar char="•"/>
            </a:pPr>
            <a:r>
              <a:rPr lang="pl-PL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WARZYWA I OWOCE ODGRYWAJĄ PIERWSZOPLANOWĄ ROLĘ!</a:t>
            </a:r>
          </a:p>
          <a:p>
            <a:pPr marL="742950" lvl="1" indent="-285750">
              <a:buFont typeface="Arial"/>
              <a:buChar char="•"/>
            </a:pPr>
            <a:r>
              <a:rPr lang="pl-PL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ALE NIE TWORZYMY LOKALU WEGETARIAŃSKIEGO</a:t>
            </a:r>
          </a:p>
          <a:p>
            <a:pPr marL="742950" lvl="1" indent="-285750">
              <a:buFont typeface="Arial"/>
              <a:buChar char="•"/>
            </a:pPr>
            <a:r>
              <a:rPr lang="pl-PL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NIE REZYGNUJEMY Z MIĘS I RYB</a:t>
            </a:r>
          </a:p>
          <a:p>
            <a:pPr marL="742950" lvl="1" indent="-285750">
              <a:buFont typeface="Arial"/>
              <a:buChar char="•"/>
            </a:pPr>
            <a:r>
              <a:rPr lang="pl-PL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ALE SPROWADZAMY JE DO ROLI DODATKÓW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 smtClean="0"/>
              <a:t>Czerpiemy </a:t>
            </a:r>
            <a:r>
              <a:rPr lang="pl-PL" sz="1600" dirty="0"/>
              <a:t>inspirację z </a:t>
            </a:r>
            <a:r>
              <a:rPr lang="pl-PL" sz="1600" dirty="0" smtClean="0"/>
              <a:t>najnowszych pomysłów </a:t>
            </a:r>
            <a:r>
              <a:rPr lang="pl-PL" sz="1600" dirty="0"/>
              <a:t>najlepszych szefów kuchni na świecie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pic>
        <p:nvPicPr>
          <p:cNvPr id="7" name="Symbol zastępczy obrazu 6" descr="b37d28e35062b552c10ca8e16c6988e8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3599"/>
          <a:stretch>
            <a:fillRect/>
          </a:stretch>
        </p:blipFill>
        <p:spPr/>
      </p:pic>
      <p:pic>
        <p:nvPicPr>
          <p:cNvPr id="10" name="Symbol zastępczy obrazu 9" descr="Pestycydy4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8" t="-2" b="2"/>
          <a:stretch/>
        </p:blipFill>
        <p:spPr>
          <a:xfrm>
            <a:off x="6802438" y="2374900"/>
            <a:ext cx="2057400" cy="2039938"/>
          </a:xfrm>
        </p:spPr>
      </p:pic>
    </p:spTree>
    <p:extLst>
      <p:ext uri="{BB962C8B-B14F-4D97-AF65-F5344CB8AC3E}">
        <p14:creationId xmlns:p14="http://schemas.microsoft.com/office/powerpoint/2010/main" val="121624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94" y="631863"/>
            <a:ext cx="6181611" cy="1162051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Pomysł!</a:t>
            </a:r>
            <a:br>
              <a:rPr lang="pl-PL" sz="2800" dirty="0" smtClean="0"/>
            </a:br>
            <a:r>
              <a:rPr lang="pl-PL" sz="1800" dirty="0"/>
              <a:t>c</a:t>
            </a:r>
            <a:r>
              <a:rPr lang="pl-PL" sz="1800" dirty="0" smtClean="0"/>
              <a:t>echy uzupełniające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81094" y="2374940"/>
            <a:ext cx="6179566" cy="4038559"/>
          </a:xfrm>
        </p:spPr>
        <p:txBody>
          <a:bodyPr>
            <a:normAutofit/>
          </a:bodyPr>
          <a:lstStyle/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/>
              <a:t>Wynosimy na piedestał kiszonki! Jednak w nowoczesny sposób:</a:t>
            </a:r>
          </a:p>
          <a:p>
            <a:pPr marL="742950" lvl="1" indent="-285750">
              <a:buFont typeface="Arial"/>
              <a:buChar char="•"/>
            </a:pPr>
            <a:r>
              <a:rPr lang="pl-PL" sz="1400" dirty="0"/>
              <a:t>Kiszeniu poddajemy </a:t>
            </a:r>
            <a:r>
              <a:rPr lang="pl-PL" sz="1400" dirty="0" smtClean="0"/>
              <a:t>przeróżne warzywa (pomidory, papryki, czosnek itd.) oraz owoce (m.in. cytryny</a:t>
            </a:r>
            <a:r>
              <a:rPr lang="pl-PL" sz="1400" dirty="0" smtClean="0"/>
              <a:t>) i inne produkty (np. jajka).</a:t>
            </a:r>
            <a:endParaRPr lang="pl-PL" sz="1400" dirty="0"/>
          </a:p>
          <a:p>
            <a:pPr marL="742950" lvl="1" indent="-285750">
              <a:buFont typeface="Arial"/>
              <a:buChar char="•"/>
            </a:pPr>
            <a:r>
              <a:rPr lang="pl-PL" sz="1400" dirty="0"/>
              <a:t>Odkrywamy smaki i przełamujemy postrzeganie tego tradycyjnie polskiego procesu </a:t>
            </a:r>
            <a:r>
              <a:rPr lang="pl-PL" sz="1400" dirty="0" smtClean="0"/>
              <a:t>Konserwowania warzyw.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/>
              <a:t>Kisimy  produkty latem i jesienią, wtedy kiedy warzywa są tanie. I tworzymy własną spiżarnię.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/>
              <a:t>Sprzedajemy kiszonki na wynos w małych pojemnikach/słoikach na wzór sklepów z </a:t>
            </a:r>
            <a:r>
              <a:rPr lang="pl-PL" sz="1600" dirty="0" err="1"/>
              <a:t>biobazarów</a:t>
            </a:r>
            <a:r>
              <a:rPr lang="pl-PL" sz="1600" dirty="0"/>
              <a:t> sprzedających oliwki, kapary itd</a:t>
            </a:r>
            <a:r>
              <a:rPr lang="pl-PL" sz="1600" dirty="0" smtClean="0"/>
              <a:t>.. </a:t>
            </a:r>
            <a:r>
              <a:rPr lang="pl-PL" sz="1600" dirty="0"/>
              <a:t>Jednocześnie </a:t>
            </a:r>
            <a:r>
              <a:rPr lang="pl-PL" sz="1600" dirty="0" smtClean="0"/>
              <a:t>czynimy z nich </a:t>
            </a:r>
            <a:r>
              <a:rPr lang="pl-PL" sz="1600" dirty="0"/>
              <a:t>element wystroju lokalu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/>
              <a:t>Serwujemy świeżo wyciskane soki – </a:t>
            </a:r>
            <a:r>
              <a:rPr lang="pl-PL" sz="1600" dirty="0" smtClean="0"/>
              <a:t>z </a:t>
            </a:r>
            <a:r>
              <a:rPr lang="pl-PL" sz="1600" dirty="0"/>
              <a:t>warzyw </a:t>
            </a:r>
            <a:r>
              <a:rPr lang="pl-PL" sz="1600" dirty="0" smtClean="0"/>
              <a:t>oraz </a:t>
            </a:r>
            <a:r>
              <a:rPr lang="pl-PL" sz="1600" dirty="0"/>
              <a:t>kiszonek</a:t>
            </a:r>
            <a:r>
              <a:rPr lang="pl-PL" sz="1600" dirty="0" smtClean="0"/>
              <a:t>.</a:t>
            </a:r>
            <a:endParaRPr lang="pl-PL" sz="1600" dirty="0"/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sz="1600" dirty="0"/>
              <a:t>Tworzymy lokal w formule bistro / trattorii, z ciepłą atmosferą, o nieformalnym charakterze i przystępnych cenach.</a:t>
            </a:r>
          </a:p>
        </p:txBody>
      </p:sp>
      <p:pic>
        <p:nvPicPr>
          <p:cNvPr id="7" name="Symbol zastępczy obrazu 6" descr="71e417a662d041cd2d13d5b2c27dd45c_620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1348"/>
          <a:stretch>
            <a:fillRect/>
          </a:stretch>
        </p:blipFill>
        <p:spPr/>
      </p:pic>
      <p:pic>
        <p:nvPicPr>
          <p:cNvPr id="5" name="Symbol zastępczy obrazu 4" descr="kiszone-cytryny.html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1" b="8575"/>
          <a:stretch/>
        </p:blipFill>
        <p:spPr/>
      </p:pic>
    </p:spTree>
    <p:extLst>
      <p:ext uri="{BB962C8B-B14F-4D97-AF65-F5344CB8AC3E}">
        <p14:creationId xmlns:p14="http://schemas.microsoft.com/office/powerpoint/2010/main" val="116779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Zielonym do góry!</a:t>
            </a:r>
            <a:endParaRPr lang="pl-PL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</a:t>
            </a:r>
            <a:r>
              <a:rPr lang="pl-PL" dirty="0" smtClean="0"/>
              <a:t>obocza nazwa przyszłej restauracji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61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ClrTx/>
              <a:buFont typeface="Wingdings" charset="2"/>
              <a:buChar char="ü"/>
            </a:pPr>
            <a:r>
              <a:rPr lang="pl-PL" dirty="0" smtClean="0"/>
              <a:t>Jasne barwy.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dirty="0" smtClean="0"/>
              <a:t>Dużo zieleni:</a:t>
            </a:r>
          </a:p>
          <a:p>
            <a:pPr marL="742950" lvl="1" indent="-285750">
              <a:buFont typeface="Arial"/>
              <a:buChar char="•"/>
            </a:pPr>
            <a:r>
              <a:rPr lang="pl-PL" dirty="0" smtClean="0"/>
              <a:t>Skrzynki z warzywami i owocami.</a:t>
            </a:r>
          </a:p>
          <a:p>
            <a:pPr marL="742950" lvl="1" indent="-285750">
              <a:buFont typeface="Arial"/>
              <a:buChar char="•"/>
            </a:pPr>
            <a:r>
              <a:rPr lang="pl-PL" dirty="0" smtClean="0"/>
              <a:t>Soje z kiszonymi warzywami i owocami.</a:t>
            </a:r>
          </a:p>
          <a:p>
            <a:pPr marL="742950" lvl="1" indent="-285750">
              <a:buFont typeface="Arial"/>
              <a:buChar char="•"/>
            </a:pPr>
            <a:r>
              <a:rPr lang="pl-PL" dirty="0" smtClean="0"/>
              <a:t>Doniczki z ziołami oraz zioła w postaci krzewów.</a:t>
            </a:r>
          </a:p>
          <a:p>
            <a:pPr marL="742950" lvl="1" indent="-285750">
              <a:buFont typeface="Arial"/>
              <a:buChar char="•"/>
            </a:pPr>
            <a:r>
              <a:rPr lang="pl-PL" dirty="0" smtClean="0"/>
              <a:t>Zielona ściana z roślin.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dirty="0" smtClean="0"/>
              <a:t>Podział przestrzeni na kameralne strefy, uzyskanie efektu przytulności.</a:t>
            </a:r>
          </a:p>
          <a:p>
            <a:pPr marL="285750" indent="-285750">
              <a:buClrTx/>
              <a:buFont typeface="Wingdings" charset="2"/>
              <a:buChar char="ü"/>
            </a:pPr>
            <a:r>
              <a:rPr lang="pl-PL" dirty="0" smtClean="0"/>
              <a:t>Wydzielony kącik zabaw dla dzieci</a:t>
            </a:r>
            <a:r>
              <a:rPr lang="pl-PL" dirty="0"/>
              <a:t>. </a:t>
            </a:r>
            <a:r>
              <a:rPr lang="pl-PL" dirty="0" smtClean="0"/>
              <a:t>A w </a:t>
            </a:r>
            <a:r>
              <a:rPr lang="pl-PL" dirty="0"/>
              <a:t>weekendy zatrudniamy animatora dla </a:t>
            </a:r>
            <a:r>
              <a:rPr lang="pl-PL" dirty="0" smtClean="0"/>
              <a:t>dzieci, dzięki czemu rodzice </a:t>
            </a:r>
            <a:r>
              <a:rPr lang="pl-PL" dirty="0"/>
              <a:t>mogą spokojnie oddać się konsumpcji i rozmowom.</a:t>
            </a:r>
          </a:p>
        </p:txBody>
      </p:sp>
      <p:pic>
        <p:nvPicPr>
          <p:cNvPr id="6" name="Symbol zastępczy obrazu 5" descr="drewnianej-skrzynki-świezi-warzywa-i-owoc-36448034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24805" b="19719"/>
          <a:stretch/>
        </p:blipFill>
        <p:spPr/>
      </p:pic>
      <p:pic>
        <p:nvPicPr>
          <p:cNvPr id="7" name="Symbol zastępczy obrazu 6" descr="url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r="15452" b="17610"/>
          <a:stretch/>
        </p:blipFill>
        <p:spPr/>
      </p:pic>
    </p:spTree>
    <p:extLst>
      <p:ext uri="{BB962C8B-B14F-4D97-AF65-F5344CB8AC3E}">
        <p14:creationId xmlns:p14="http://schemas.microsoft.com/office/powerpoint/2010/main" val="200051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pic>
        <p:nvPicPr>
          <p:cNvPr id="3" name="Obraz 2" descr="ZIELONYM DO GÓRY 1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6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Wnętrza</a:t>
            </a:r>
            <a:endParaRPr lang="pl-PL" dirty="0"/>
          </a:p>
        </p:txBody>
      </p:sp>
      <p:pic>
        <p:nvPicPr>
          <p:cNvPr id="4" name="Obraz 3" descr="ZIELONYM DO GÓRY 1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01443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Inspiracja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Zaleta.thmx</Template>
  <TotalTime>126</TotalTime>
  <Words>451</Words>
  <Application>Microsoft Macintosh PowerPoint</Application>
  <PresentationFormat>Pokaz na ekranie (4:3)</PresentationFormat>
  <Paragraphs>57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Advantage</vt:lpstr>
      <vt:lpstr>Koncepcja usługowa lokalu gastronomicznego</vt:lpstr>
      <vt:lpstr>Warunki rynkowe</vt:lpstr>
      <vt:lpstr>Założenia</vt:lpstr>
      <vt:lpstr>Pomysł! główna idea</vt:lpstr>
      <vt:lpstr>Pomysł! cechy uzupełniające</vt:lpstr>
      <vt:lpstr>Zielonym do góry!</vt:lpstr>
      <vt:lpstr>Wnętrza</vt:lpstr>
      <vt:lpstr>Wnętrza</vt:lpstr>
      <vt:lpstr>Wnętrza</vt:lpstr>
      <vt:lpstr>Wnętrza</vt:lpstr>
      <vt:lpstr>Wnętrza</vt:lpstr>
      <vt:lpstr>Wnętrza</vt:lpstr>
      <vt:lpstr>Prezentacja programu PowerPoint</vt:lpstr>
    </vt:vector>
  </TitlesOfParts>
  <Company>HCG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Mirosław Włosik</dc:creator>
  <cp:lastModifiedBy>Mirosław Włosik</cp:lastModifiedBy>
  <cp:revision>16</cp:revision>
  <dcterms:created xsi:type="dcterms:W3CDTF">2016-01-24T21:14:55Z</dcterms:created>
  <dcterms:modified xsi:type="dcterms:W3CDTF">2016-04-12T12:11:54Z</dcterms:modified>
</cp:coreProperties>
</file>